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58" r:id="rId5"/>
    <p:sldId id="259" r:id="rId6"/>
    <p:sldId id="263" r:id="rId7"/>
    <p:sldId id="270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6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C58EFE-077C-45AA-A6F8-2F36708EF185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BE3E9C17-5703-4C00-A14F-590379C8A907}">
      <dgm:prSet phldrT="[Text]" custT="1"/>
      <dgm:spPr/>
      <dgm:t>
        <a:bodyPr/>
        <a:lstStyle/>
        <a:p>
          <a:r>
            <a:rPr lang="en-CA" sz="2000" dirty="0"/>
            <a:t>Population</a:t>
          </a:r>
        </a:p>
      </dgm:t>
    </dgm:pt>
    <dgm:pt modelId="{00033030-7208-4159-9BC5-51A8D2228451}" type="parTrans" cxnId="{B3B0BBED-D1DA-41D9-BA4E-90E0EBC3F7BB}">
      <dgm:prSet/>
      <dgm:spPr/>
      <dgm:t>
        <a:bodyPr/>
        <a:lstStyle/>
        <a:p>
          <a:endParaRPr lang="en-CA"/>
        </a:p>
      </dgm:t>
    </dgm:pt>
    <dgm:pt modelId="{26105654-04C3-4FAF-B6ED-3749AAA88BF8}" type="sibTrans" cxnId="{B3B0BBED-D1DA-41D9-BA4E-90E0EBC3F7BB}">
      <dgm:prSet/>
      <dgm:spPr/>
      <dgm:t>
        <a:bodyPr/>
        <a:lstStyle/>
        <a:p>
          <a:endParaRPr lang="en-CA"/>
        </a:p>
      </dgm:t>
    </dgm:pt>
    <dgm:pt modelId="{2561E09B-A099-4D11-A052-51C5C6460385}">
      <dgm:prSet phldrT="[Text]"/>
      <dgm:spPr/>
      <dgm:t>
        <a:bodyPr/>
        <a:lstStyle/>
        <a:p>
          <a:r>
            <a:rPr lang="en-CA" dirty="0"/>
            <a:t>1 	                0</a:t>
          </a:r>
        </a:p>
      </dgm:t>
    </dgm:pt>
    <dgm:pt modelId="{55780233-752C-4A06-BDDA-CD3D8042DDC5}" type="parTrans" cxnId="{77EC213F-C3CB-4D97-A61D-DFCB769856F8}">
      <dgm:prSet/>
      <dgm:spPr/>
      <dgm:t>
        <a:bodyPr/>
        <a:lstStyle/>
        <a:p>
          <a:endParaRPr lang="en-CA"/>
        </a:p>
      </dgm:t>
    </dgm:pt>
    <dgm:pt modelId="{BFAF6F19-9521-4848-853E-DABDAF58E780}" type="sibTrans" cxnId="{77EC213F-C3CB-4D97-A61D-DFCB769856F8}">
      <dgm:prSet/>
      <dgm:spPr/>
      <dgm:t>
        <a:bodyPr/>
        <a:lstStyle/>
        <a:p>
          <a:endParaRPr lang="en-CA"/>
        </a:p>
      </dgm:t>
    </dgm:pt>
    <dgm:pt modelId="{363C8D91-8DA0-4452-AA05-2EFA16CCA4EF}">
      <dgm:prSet phldrT="[Text]"/>
      <dgm:spPr/>
      <dgm:t>
        <a:bodyPr/>
        <a:lstStyle/>
        <a:p>
          <a:r>
            <a:rPr lang="en-CA" dirty="0"/>
            <a:t>0.93079482      0.06920518</a:t>
          </a:r>
        </a:p>
      </dgm:t>
    </dgm:pt>
    <dgm:pt modelId="{07F48612-C34D-4A02-BACC-CF3EC6E72EC6}" type="parTrans" cxnId="{0B4B92AA-6742-421B-94E2-F1181602EC1E}">
      <dgm:prSet/>
      <dgm:spPr/>
      <dgm:t>
        <a:bodyPr/>
        <a:lstStyle/>
        <a:p>
          <a:endParaRPr lang="en-CA"/>
        </a:p>
      </dgm:t>
    </dgm:pt>
    <dgm:pt modelId="{8492AF70-5C5B-4FD6-8EA4-C87D232C54A5}" type="sibTrans" cxnId="{0B4B92AA-6742-421B-94E2-F1181602EC1E}">
      <dgm:prSet/>
      <dgm:spPr/>
      <dgm:t>
        <a:bodyPr/>
        <a:lstStyle/>
        <a:p>
          <a:endParaRPr lang="en-CA"/>
        </a:p>
      </dgm:t>
    </dgm:pt>
    <dgm:pt modelId="{884BB859-95CD-4A42-B4D3-DFC3900D762A}">
      <dgm:prSet phldrT="[Text]" custT="1"/>
      <dgm:spPr/>
      <dgm:t>
        <a:bodyPr/>
        <a:lstStyle/>
        <a:p>
          <a:r>
            <a:rPr lang="en-CA" sz="2000" dirty="0"/>
            <a:t>Accuracy</a:t>
          </a:r>
        </a:p>
      </dgm:t>
    </dgm:pt>
    <dgm:pt modelId="{BD88607D-73BC-4EAE-9C33-E868044588F5}" type="parTrans" cxnId="{397C32B4-DC87-4C20-A77F-8D1E52AA844C}">
      <dgm:prSet/>
      <dgm:spPr/>
      <dgm:t>
        <a:bodyPr/>
        <a:lstStyle/>
        <a:p>
          <a:endParaRPr lang="en-CA"/>
        </a:p>
      </dgm:t>
    </dgm:pt>
    <dgm:pt modelId="{54D6B1B5-363F-43B5-8272-8DB9C1FF720E}" type="sibTrans" cxnId="{397C32B4-DC87-4C20-A77F-8D1E52AA844C}">
      <dgm:prSet/>
      <dgm:spPr/>
      <dgm:t>
        <a:bodyPr/>
        <a:lstStyle/>
        <a:p>
          <a:endParaRPr lang="en-CA"/>
        </a:p>
      </dgm:t>
    </dgm:pt>
    <dgm:pt modelId="{D69B74F9-E927-4EF9-80EB-F99ADD6A93FA}">
      <dgm:prSet phldrT="[Text]"/>
      <dgm:spPr/>
      <dgm:t>
        <a:bodyPr/>
        <a:lstStyle/>
        <a:p>
          <a:r>
            <a:rPr lang="en-CA" dirty="0"/>
            <a:t>Accuracy  : 0.772797</a:t>
          </a:r>
        </a:p>
      </dgm:t>
    </dgm:pt>
    <dgm:pt modelId="{A31B879B-A4B3-4D23-9DBF-7DD463413593}" type="parTrans" cxnId="{C584DA57-E7DC-4E10-9ED6-B7240DEAA15E}">
      <dgm:prSet/>
      <dgm:spPr/>
      <dgm:t>
        <a:bodyPr/>
        <a:lstStyle/>
        <a:p>
          <a:endParaRPr lang="en-CA"/>
        </a:p>
      </dgm:t>
    </dgm:pt>
    <dgm:pt modelId="{C6323AA1-BC66-4C7E-A364-94EDD07ABCD5}" type="sibTrans" cxnId="{C584DA57-E7DC-4E10-9ED6-B7240DEAA15E}">
      <dgm:prSet/>
      <dgm:spPr/>
      <dgm:t>
        <a:bodyPr/>
        <a:lstStyle/>
        <a:p>
          <a:endParaRPr lang="en-CA"/>
        </a:p>
      </dgm:t>
    </dgm:pt>
    <dgm:pt modelId="{FA3A7B84-A45A-4485-BB4E-2C5DCF81CF2A}" type="pres">
      <dgm:prSet presAssocID="{D7C58EFE-077C-45AA-A6F8-2F36708EF185}" presName="Name0" presStyleCnt="0">
        <dgm:presLayoutVars>
          <dgm:dir/>
          <dgm:animLvl val="lvl"/>
          <dgm:resizeHandles/>
        </dgm:presLayoutVars>
      </dgm:prSet>
      <dgm:spPr/>
    </dgm:pt>
    <dgm:pt modelId="{DD458A1D-E13A-4857-87EA-28B2F64B0BA8}" type="pres">
      <dgm:prSet presAssocID="{BE3E9C17-5703-4C00-A14F-590379C8A907}" presName="linNode" presStyleCnt="0"/>
      <dgm:spPr/>
    </dgm:pt>
    <dgm:pt modelId="{3220B4F3-25D0-4CF8-97C1-C932A7F1942F}" type="pres">
      <dgm:prSet presAssocID="{BE3E9C17-5703-4C00-A14F-590379C8A907}" presName="parentShp" presStyleLbl="node1" presStyleIdx="0" presStyleCnt="2" custLinFactNeighborX="289" custLinFactNeighborY="-26">
        <dgm:presLayoutVars>
          <dgm:bulletEnabled val="1"/>
        </dgm:presLayoutVars>
      </dgm:prSet>
      <dgm:spPr/>
    </dgm:pt>
    <dgm:pt modelId="{64F6CA1E-8AC2-4291-A2F8-D7229DF65D63}" type="pres">
      <dgm:prSet presAssocID="{BE3E9C17-5703-4C00-A14F-590379C8A907}" presName="childShp" presStyleLbl="bgAccFollowNode1" presStyleIdx="0" presStyleCnt="2">
        <dgm:presLayoutVars>
          <dgm:bulletEnabled val="1"/>
        </dgm:presLayoutVars>
      </dgm:prSet>
      <dgm:spPr/>
    </dgm:pt>
    <dgm:pt modelId="{F0B5884E-99D4-4EF9-9DD9-77A20892826D}" type="pres">
      <dgm:prSet presAssocID="{26105654-04C3-4FAF-B6ED-3749AAA88BF8}" presName="spacing" presStyleCnt="0"/>
      <dgm:spPr/>
    </dgm:pt>
    <dgm:pt modelId="{50DF5660-A370-42EF-846A-788B7EF6BDAF}" type="pres">
      <dgm:prSet presAssocID="{884BB859-95CD-4A42-B4D3-DFC3900D762A}" presName="linNode" presStyleCnt="0"/>
      <dgm:spPr/>
    </dgm:pt>
    <dgm:pt modelId="{2AAA4BB4-FB71-45DD-9E25-630C59113A18}" type="pres">
      <dgm:prSet presAssocID="{884BB859-95CD-4A42-B4D3-DFC3900D762A}" presName="parentShp" presStyleLbl="node1" presStyleIdx="1" presStyleCnt="2">
        <dgm:presLayoutVars>
          <dgm:bulletEnabled val="1"/>
        </dgm:presLayoutVars>
      </dgm:prSet>
      <dgm:spPr/>
    </dgm:pt>
    <dgm:pt modelId="{449C04CA-5724-49F2-909A-8FC69903D281}" type="pres">
      <dgm:prSet presAssocID="{884BB859-95CD-4A42-B4D3-DFC3900D762A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0ED3C128-968B-4B93-9FE2-B0CFF4B625B6}" type="presOf" srcId="{884BB859-95CD-4A42-B4D3-DFC3900D762A}" destId="{2AAA4BB4-FB71-45DD-9E25-630C59113A18}" srcOrd="0" destOrd="0" presId="urn:microsoft.com/office/officeart/2005/8/layout/vList6"/>
    <dgm:cxn modelId="{77EC213F-C3CB-4D97-A61D-DFCB769856F8}" srcId="{BE3E9C17-5703-4C00-A14F-590379C8A907}" destId="{2561E09B-A099-4D11-A052-51C5C6460385}" srcOrd="0" destOrd="0" parTransId="{55780233-752C-4A06-BDDA-CD3D8042DDC5}" sibTransId="{BFAF6F19-9521-4848-853E-DABDAF58E780}"/>
    <dgm:cxn modelId="{C584DA57-E7DC-4E10-9ED6-B7240DEAA15E}" srcId="{884BB859-95CD-4A42-B4D3-DFC3900D762A}" destId="{D69B74F9-E927-4EF9-80EB-F99ADD6A93FA}" srcOrd="0" destOrd="0" parTransId="{A31B879B-A4B3-4D23-9DBF-7DD463413593}" sibTransId="{C6323AA1-BC66-4C7E-A364-94EDD07ABCD5}"/>
    <dgm:cxn modelId="{8BEF6478-49CB-4537-AFB1-6A09E84B2768}" type="presOf" srcId="{D7C58EFE-077C-45AA-A6F8-2F36708EF185}" destId="{FA3A7B84-A45A-4485-BB4E-2C5DCF81CF2A}" srcOrd="0" destOrd="0" presId="urn:microsoft.com/office/officeart/2005/8/layout/vList6"/>
    <dgm:cxn modelId="{0B4B92AA-6742-421B-94E2-F1181602EC1E}" srcId="{BE3E9C17-5703-4C00-A14F-590379C8A907}" destId="{363C8D91-8DA0-4452-AA05-2EFA16CCA4EF}" srcOrd="1" destOrd="0" parTransId="{07F48612-C34D-4A02-BACC-CF3EC6E72EC6}" sibTransId="{8492AF70-5C5B-4FD6-8EA4-C87D232C54A5}"/>
    <dgm:cxn modelId="{397C32B4-DC87-4C20-A77F-8D1E52AA844C}" srcId="{D7C58EFE-077C-45AA-A6F8-2F36708EF185}" destId="{884BB859-95CD-4A42-B4D3-DFC3900D762A}" srcOrd="1" destOrd="0" parTransId="{BD88607D-73BC-4EAE-9C33-E868044588F5}" sibTransId="{54D6B1B5-363F-43B5-8272-8DB9C1FF720E}"/>
    <dgm:cxn modelId="{D13BAABB-91E3-4D0A-A9B1-56F5927CB5EA}" type="presOf" srcId="{363C8D91-8DA0-4452-AA05-2EFA16CCA4EF}" destId="{64F6CA1E-8AC2-4291-A2F8-D7229DF65D63}" srcOrd="0" destOrd="1" presId="urn:microsoft.com/office/officeart/2005/8/layout/vList6"/>
    <dgm:cxn modelId="{77401FD4-F492-418F-94CD-9A205219F40A}" type="presOf" srcId="{2561E09B-A099-4D11-A052-51C5C6460385}" destId="{64F6CA1E-8AC2-4291-A2F8-D7229DF65D63}" srcOrd="0" destOrd="0" presId="urn:microsoft.com/office/officeart/2005/8/layout/vList6"/>
    <dgm:cxn modelId="{08DD7FEB-C0EB-4671-8C19-C56FB98C9A72}" type="presOf" srcId="{BE3E9C17-5703-4C00-A14F-590379C8A907}" destId="{3220B4F3-25D0-4CF8-97C1-C932A7F1942F}" srcOrd="0" destOrd="0" presId="urn:microsoft.com/office/officeart/2005/8/layout/vList6"/>
    <dgm:cxn modelId="{B3B0BBED-D1DA-41D9-BA4E-90E0EBC3F7BB}" srcId="{D7C58EFE-077C-45AA-A6F8-2F36708EF185}" destId="{BE3E9C17-5703-4C00-A14F-590379C8A907}" srcOrd="0" destOrd="0" parTransId="{00033030-7208-4159-9BC5-51A8D2228451}" sibTransId="{26105654-04C3-4FAF-B6ED-3749AAA88BF8}"/>
    <dgm:cxn modelId="{C72072F0-1CE7-437D-983C-C589FC6E638E}" type="presOf" srcId="{D69B74F9-E927-4EF9-80EB-F99ADD6A93FA}" destId="{449C04CA-5724-49F2-909A-8FC69903D281}" srcOrd="0" destOrd="0" presId="urn:microsoft.com/office/officeart/2005/8/layout/vList6"/>
    <dgm:cxn modelId="{8C51A2E7-9B49-4C63-8E53-C080F4767879}" type="presParOf" srcId="{FA3A7B84-A45A-4485-BB4E-2C5DCF81CF2A}" destId="{DD458A1D-E13A-4857-87EA-28B2F64B0BA8}" srcOrd="0" destOrd="0" presId="urn:microsoft.com/office/officeart/2005/8/layout/vList6"/>
    <dgm:cxn modelId="{2DE0124D-E84E-4733-AC5A-D25F0F7CD1E0}" type="presParOf" srcId="{DD458A1D-E13A-4857-87EA-28B2F64B0BA8}" destId="{3220B4F3-25D0-4CF8-97C1-C932A7F1942F}" srcOrd="0" destOrd="0" presId="urn:microsoft.com/office/officeart/2005/8/layout/vList6"/>
    <dgm:cxn modelId="{78CE5BC3-2D7C-4639-B2A0-3683E3AD7830}" type="presParOf" srcId="{DD458A1D-E13A-4857-87EA-28B2F64B0BA8}" destId="{64F6CA1E-8AC2-4291-A2F8-D7229DF65D63}" srcOrd="1" destOrd="0" presId="urn:microsoft.com/office/officeart/2005/8/layout/vList6"/>
    <dgm:cxn modelId="{F64D339A-ADDA-4A9D-8B42-4FEC171DA348}" type="presParOf" srcId="{FA3A7B84-A45A-4485-BB4E-2C5DCF81CF2A}" destId="{F0B5884E-99D4-4EF9-9DD9-77A20892826D}" srcOrd="1" destOrd="0" presId="urn:microsoft.com/office/officeart/2005/8/layout/vList6"/>
    <dgm:cxn modelId="{950DE95B-A0A2-4E94-A9BC-2C40B8030423}" type="presParOf" srcId="{FA3A7B84-A45A-4485-BB4E-2C5DCF81CF2A}" destId="{50DF5660-A370-42EF-846A-788B7EF6BDAF}" srcOrd="2" destOrd="0" presId="urn:microsoft.com/office/officeart/2005/8/layout/vList6"/>
    <dgm:cxn modelId="{9419FF44-AD26-4DC9-8D19-B3FDE327B09A}" type="presParOf" srcId="{50DF5660-A370-42EF-846A-788B7EF6BDAF}" destId="{2AAA4BB4-FB71-45DD-9E25-630C59113A18}" srcOrd="0" destOrd="0" presId="urn:microsoft.com/office/officeart/2005/8/layout/vList6"/>
    <dgm:cxn modelId="{0147ECC8-4963-471C-AD16-9496A1FDACEB}" type="presParOf" srcId="{50DF5660-A370-42EF-846A-788B7EF6BDAF}" destId="{449C04CA-5724-49F2-909A-8FC69903D28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F6CA1E-8AC2-4291-A2F8-D7229DF65D63}">
      <dsp:nvSpPr>
        <dsp:cNvPr id="0" name=""/>
        <dsp:cNvSpPr/>
      </dsp:nvSpPr>
      <dsp:spPr>
        <a:xfrm>
          <a:off x="2128058" y="209"/>
          <a:ext cx="3192087" cy="81604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1 	                0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0.93079482      0.06920518</a:t>
          </a:r>
        </a:p>
      </dsp:txBody>
      <dsp:txXfrm>
        <a:off x="2128058" y="102215"/>
        <a:ext cx="2886070" cy="612033"/>
      </dsp:txXfrm>
    </dsp:sp>
    <dsp:sp modelId="{3220B4F3-25D0-4CF8-97C1-C932A7F1942F}">
      <dsp:nvSpPr>
        <dsp:cNvPr id="0" name=""/>
        <dsp:cNvSpPr/>
      </dsp:nvSpPr>
      <dsp:spPr>
        <a:xfrm>
          <a:off x="9225" y="0"/>
          <a:ext cx="2128058" cy="8160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Population</a:t>
          </a:r>
        </a:p>
      </dsp:txBody>
      <dsp:txXfrm>
        <a:off x="49061" y="39836"/>
        <a:ext cx="2048386" cy="736373"/>
      </dsp:txXfrm>
    </dsp:sp>
    <dsp:sp modelId="{449C04CA-5724-49F2-909A-8FC69903D281}">
      <dsp:nvSpPr>
        <dsp:cNvPr id="0" name=""/>
        <dsp:cNvSpPr/>
      </dsp:nvSpPr>
      <dsp:spPr>
        <a:xfrm>
          <a:off x="2128058" y="897859"/>
          <a:ext cx="3192087" cy="81604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Accuracy  : 0.772797</a:t>
          </a:r>
        </a:p>
      </dsp:txBody>
      <dsp:txXfrm>
        <a:off x="2128058" y="999865"/>
        <a:ext cx="2886070" cy="612033"/>
      </dsp:txXfrm>
    </dsp:sp>
    <dsp:sp modelId="{2AAA4BB4-FB71-45DD-9E25-630C59113A18}">
      <dsp:nvSpPr>
        <dsp:cNvPr id="0" name=""/>
        <dsp:cNvSpPr/>
      </dsp:nvSpPr>
      <dsp:spPr>
        <a:xfrm>
          <a:off x="0" y="897859"/>
          <a:ext cx="2128058" cy="8160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Accuracy</a:t>
          </a:r>
        </a:p>
      </dsp:txBody>
      <dsp:txXfrm>
        <a:off x="39836" y="937695"/>
        <a:ext cx="2048386" cy="7363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82CA1-15B4-4532-87BE-13E197D74E01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8BCE2-451F-4AB3-8206-6C24B95163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016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8BCE2-451F-4AB3-8206-6C24B951636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463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C0E5D-8BEF-4539-B4C1-F231796F2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5B861-7EF4-48EE-8B3D-EC836CBD0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9ACDC-F3B5-432C-8C18-B5EAD012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F960-8535-4813-93A4-6B2352ED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E2F37-7750-49C1-BE25-E9A15F5B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413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2FD3-6AE6-4696-B783-03DDD4FD0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2B2B5-11D0-4CC5-A2AB-31AC6CAAFF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D388E-C3B9-4075-B6E0-811D6F599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E7D1-160C-4064-B65F-B6CFE444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EE84-9991-410C-8975-4A76CC36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8616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177D63-80F5-49D6-BF59-65FFD170D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4FA77-A813-4762-ABD7-B4DECD917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3834D-5ABB-4AAE-80EF-1E678FD30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571E1-BA5C-497C-B1D4-7312D5343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91CFF-8D3B-4A4E-8E8F-7DB128AD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87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1F55-790D-4E28-9868-53F91257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0906-87B2-4058-9617-BB1C5D75C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CCA56-C880-410C-888A-98E8B7FA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2D3A5-4949-420A-8EB2-7BA03C7A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85737-DAD3-4E34-9C2D-EE347035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763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7C98-1B3D-4C5C-ACDD-9D8A6FA4A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D007F-7714-4691-81DC-903AFD3C1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39689-1681-49F7-86B2-FFBE557A1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A7D9B-3546-41BA-BB88-04461F7E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5A005-0183-4B7A-807B-9176CD92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367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A8039-EBF1-45DF-954A-AD83C367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2A72-B3A9-4715-B80B-05E9BD9F9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53A07-4288-4FB6-AC10-228F096DB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590E2-E2AA-4BC0-AE45-42354C594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8412C-85C2-4A06-8C65-329AD7FF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A1FE2-859B-425B-BC3C-17FC13DA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322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5F9AD-D2CC-4508-AC52-176F00EB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D95B8-F5DD-42C6-9492-423F96D2A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8CC0B-A7E5-429D-9571-A397F642C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03064-742B-44E0-BAC8-A51278C15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782B0-BF1D-4542-A1C7-5AB0CCBA1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64E0D7-B09E-4808-8009-E144C294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78E8F-7C0C-4ED5-A04F-FE56DF6B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F23AC-0D93-481D-A13F-E264657AF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319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35204-EA91-4A42-83E1-A1E6BA3BC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36AFAE-37F8-4ABA-947E-D84986B53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61204-0657-430F-9401-0AE2EB1F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DD938-AF33-41A1-AC4C-5069F811B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575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EC0901-5513-4266-89AA-0CA6ECF4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5D94B0-05D2-447D-89D3-8E493889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01D94-32C7-4B82-8F84-025F53CA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913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A9705-D059-4677-A97C-31A02CC4E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ADD1-B9B1-4A2D-840B-73ACC75D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6A3BAB-76F6-411F-B118-0899233F1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CB92B-3653-45E3-998C-64F7C4077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089D1F-5C63-4388-A392-AF76276DF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171E8-8971-4D54-A260-4AD6EAFC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1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45AAE-63B6-4935-BC88-13CAE6F8E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99B50-8978-450C-86E6-0DA991BEC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E2C26-D1CC-4A53-8952-2BFE3DA91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743FF-5E53-4CE0-B82B-E5B70023F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7003C-F06A-480A-B340-54DB6DD8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4751A-6DE4-45BE-9886-673970BA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16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3544B0-EB81-4EE9-9019-D2802AB7C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A733D-FE55-4E72-ACEC-F0508562B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7529-14F5-4F51-8936-8A04B719C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F1F6A-3E27-492E-B918-CC807DAD0ED2}" type="datetimeFigureOut">
              <a:rPr lang="en-CA" smtClean="0"/>
              <a:t>2018-11-30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5497F-2C86-4625-B69A-4AECDD47B6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87D89-E352-4586-9C89-5F7D0821B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562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Emami.Babak@gmail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A8451-E19A-4A97-8771-94080DD2CB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4" b="-1"/>
          <a:stretch/>
        </p:blipFill>
        <p:spPr>
          <a:xfrm>
            <a:off x="0" y="10"/>
            <a:ext cx="10655455" cy="685799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943CFA-7202-47B2-A4D8-072C8CC7A731}"/>
              </a:ext>
            </a:extLst>
          </p:cNvPr>
          <p:cNvSpPr txBox="1"/>
          <p:nvPr/>
        </p:nvSpPr>
        <p:spPr>
          <a:xfrm>
            <a:off x="404949" y="5982789"/>
            <a:ext cx="26353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Babak </a:t>
            </a:r>
            <a:r>
              <a:rPr lang="en-CA" dirty="0" err="1"/>
              <a:t>Emami</a:t>
            </a:r>
            <a:r>
              <a:rPr lang="en-CA" dirty="0"/>
              <a:t>, </a:t>
            </a:r>
          </a:p>
          <a:p>
            <a:r>
              <a:rPr lang="en-CA" dirty="0">
                <a:hlinkClick r:id="rId4"/>
              </a:rPr>
              <a:t>Emami.Babak@gmail.com</a:t>
            </a:r>
            <a:endParaRPr lang="en-CA" dirty="0"/>
          </a:p>
          <a:p>
            <a:r>
              <a:rPr lang="en-CA" dirty="0"/>
              <a:t>647-326-6199</a:t>
            </a:r>
          </a:p>
        </p:txBody>
      </p:sp>
    </p:spTree>
    <p:extLst>
      <p:ext uri="{BB962C8B-B14F-4D97-AF65-F5344CB8AC3E}">
        <p14:creationId xmlns:p14="http://schemas.microsoft.com/office/powerpoint/2010/main" val="374778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A14D46-0C56-486E-8D45-354AF9EC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3100" dirty="0">
                <a:solidFill>
                  <a:srgbClr val="FFFFFF"/>
                </a:solidFill>
              </a:rPr>
              <a:t>Test data preparation</a:t>
            </a:r>
            <a:endParaRPr lang="en-CA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BB5DA-7534-4629-B964-9F3ADD9B3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5" y="2534193"/>
            <a:ext cx="10296495" cy="3814355"/>
          </a:xfrm>
        </p:spPr>
        <p:txBody>
          <a:bodyPr>
            <a:normAutofit/>
          </a:bodyPr>
          <a:lstStyle/>
          <a:p>
            <a:r>
              <a:rPr lang="en-CA" sz="1800" dirty="0">
                <a:solidFill>
                  <a:srgbClr val="000000"/>
                </a:solidFill>
              </a:rPr>
              <a:t>All steps which have been done for the Train data, needs to be done on the test data as well. </a:t>
            </a:r>
          </a:p>
          <a:p>
            <a:r>
              <a:rPr lang="en-CA" sz="1800" dirty="0">
                <a:solidFill>
                  <a:srgbClr val="000000"/>
                </a:solidFill>
              </a:rPr>
              <a:t>In this step we are going to use the generated model against the unlabelled dataset or stream vectors  to predict the appropriated class label </a:t>
            </a:r>
          </a:p>
          <a:p>
            <a:r>
              <a:rPr lang="en-CA" sz="1800" dirty="0" err="1">
                <a:solidFill>
                  <a:srgbClr val="000000"/>
                </a:solidFill>
              </a:rPr>
              <a:t>ts</a:t>
            </a:r>
            <a:r>
              <a:rPr lang="en-CA" sz="1800" dirty="0">
                <a:solidFill>
                  <a:srgbClr val="000000"/>
                </a:solidFill>
              </a:rPr>
              <a:t>= read.csv('cs-test.csv’) # create dataset name TS as test data</a:t>
            </a:r>
          </a:p>
          <a:p>
            <a:r>
              <a:rPr lang="en-CA" sz="1800" dirty="0" err="1">
                <a:solidFill>
                  <a:srgbClr val="000000"/>
                </a:solidFill>
              </a:rPr>
              <a:t>tslabl</a:t>
            </a:r>
            <a:r>
              <a:rPr lang="en-CA" sz="1800" dirty="0">
                <a:solidFill>
                  <a:srgbClr val="000000"/>
                </a:solidFill>
              </a:rPr>
              <a:t>=read.csv('sampleEntry.csv’) # probability dataset</a:t>
            </a:r>
          </a:p>
          <a:p>
            <a:r>
              <a:rPr lang="en-CA" sz="1800" dirty="0">
                <a:solidFill>
                  <a:srgbClr val="000000"/>
                </a:solidFill>
              </a:rPr>
              <a:t>Prediction :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Nomats$SeriousDlqin2yrs &lt;- predict(mod, </a:t>
            </a:r>
            <a:r>
              <a:rPr lang="en-US" sz="1800" dirty="0" err="1">
                <a:solidFill>
                  <a:srgbClr val="000000"/>
                </a:solidFill>
              </a:rPr>
              <a:t>ts</a:t>
            </a:r>
            <a:r>
              <a:rPr lang="en-US" sz="1800" dirty="0">
                <a:solidFill>
                  <a:srgbClr val="000000"/>
                </a:solidFill>
              </a:rPr>
              <a:t>, type="response")</a:t>
            </a:r>
          </a:p>
          <a:p>
            <a:r>
              <a:rPr lang="en-US" sz="1800" dirty="0" err="1">
                <a:solidFill>
                  <a:srgbClr val="000000"/>
                </a:solidFill>
              </a:rPr>
              <a:t>prop.table</a:t>
            </a:r>
            <a:r>
              <a:rPr lang="en-US" sz="1800" dirty="0">
                <a:solidFill>
                  <a:srgbClr val="000000"/>
                </a:solidFill>
              </a:rPr>
              <a:t>(table(ts$SeriousDlqin2yrs))</a:t>
            </a:r>
          </a:p>
          <a:p>
            <a:r>
              <a:rPr lang="en-CA" sz="1800" dirty="0">
                <a:solidFill>
                  <a:srgbClr val="000000"/>
                </a:solidFill>
              </a:rPr>
              <a:t>     0                        1 </a:t>
            </a:r>
          </a:p>
          <a:p>
            <a:r>
              <a:rPr lang="en-CA" sz="1800" dirty="0">
                <a:solidFill>
                  <a:srgbClr val="000000"/>
                </a:solidFill>
              </a:rPr>
              <a:t>0.91809471     0.08190529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587D5C-3180-4E0A-BDBC-8004D39316A2}"/>
              </a:ext>
            </a:extLst>
          </p:cNvPr>
          <p:cNvSpPr/>
          <p:nvPr/>
        </p:nvSpPr>
        <p:spPr>
          <a:xfrm>
            <a:off x="5227320" y="5288129"/>
            <a:ext cx="48234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/>
              <a:t>                                                               0              1</a:t>
            </a:r>
          </a:p>
          <a:p>
            <a:r>
              <a:rPr lang="en-CA" dirty="0"/>
              <a:t>1 predicted from test data             0.919    0.0812</a:t>
            </a:r>
          </a:p>
          <a:p>
            <a:r>
              <a:rPr lang="en-CA" dirty="0"/>
              <a:t>2 calculated from train dataset     0.931   0.0693</a:t>
            </a:r>
          </a:p>
        </p:txBody>
      </p:sp>
    </p:spTree>
    <p:extLst>
      <p:ext uri="{BB962C8B-B14F-4D97-AF65-F5344CB8AC3E}">
        <p14:creationId xmlns:p14="http://schemas.microsoft.com/office/powerpoint/2010/main" val="2106361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F0377-DD8F-4DFA-8A8B-30B91727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012" y="384944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0000"/>
                </a:solidFill>
              </a:rPr>
              <a:t>Future work:</a:t>
            </a:r>
          </a:p>
        </p:txBody>
      </p:sp>
      <p:sp>
        <p:nvSpPr>
          <p:cNvPr id="1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Graphic 6" descr="Pencil">
            <a:extLst>
              <a:ext uri="{FF2B5EF4-FFF2-40B4-BE49-F238E27FC236}">
                <a16:creationId xmlns:a16="http://schemas.microsoft.com/office/drawing/2014/main" id="{0F11EBBC-2DCE-4ACA-BCD3-7826BC666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68F1-2290-4562-924D-3420646DE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96" y="1646904"/>
            <a:ext cx="4977578" cy="3639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justLow"/>
            <a:r>
              <a:rPr lang="en-CA" sz="1800" dirty="0">
                <a:solidFill>
                  <a:srgbClr val="000000"/>
                </a:solidFill>
              </a:rPr>
              <a:t>In this project I omitted all NA values to reduce the complexity of model. </a:t>
            </a:r>
          </a:p>
          <a:p>
            <a:pPr algn="justLow"/>
            <a:r>
              <a:rPr lang="en-CA" sz="1800" dirty="0">
                <a:solidFill>
                  <a:srgbClr val="000000"/>
                </a:solidFill>
              </a:rPr>
              <a:t>To deal with NA we can replace the NA with:</a:t>
            </a:r>
          </a:p>
          <a:p>
            <a:pPr marL="457200" lvl="1" indent="0" algn="justLow">
              <a:buNone/>
            </a:pPr>
            <a:r>
              <a:rPr lang="en-CA" sz="1800" dirty="0">
                <a:solidFill>
                  <a:srgbClr val="000000"/>
                </a:solidFill>
              </a:rPr>
              <a:t>zero , mead, average, most frequent , or predict the possible value using linear regression. In future work I will complete the model using multi linear regression to predict the missing values and compare with this results.</a:t>
            </a:r>
          </a:p>
          <a:p>
            <a:pPr marL="0" indent="0">
              <a:buNone/>
            </a:pPr>
            <a:endParaRPr lang="en-CA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177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657DB-558A-4444-92E1-C5D862AFE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000000"/>
                </a:solidFill>
              </a:rPr>
              <a:t>Thank you for the attention 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Lecturer">
            <a:extLst>
              <a:ext uri="{FF2B5EF4-FFF2-40B4-BE49-F238E27FC236}">
                <a16:creationId xmlns:a16="http://schemas.microsoft.com/office/drawing/2014/main" id="{CFC003CC-CFED-4648-B6CB-80DD7D7C6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34FBAC-F7A9-4329-A3C4-49D91304E9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76" y="2498257"/>
            <a:ext cx="5697059" cy="37980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5050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22B78-63C0-446C-BA24-C6D89CFD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4872" y="1559493"/>
            <a:ext cx="6105194" cy="203105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Scotia Bank </a:t>
            </a:r>
            <a:b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Prediction Model :</a:t>
            </a:r>
            <a:b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43715-0BC9-459B-8911-D0E5D840F0A6}"/>
              </a:ext>
            </a:extLst>
          </p:cNvPr>
          <p:cNvSpPr txBox="1"/>
          <p:nvPr/>
        </p:nvSpPr>
        <p:spPr>
          <a:xfrm>
            <a:off x="2974150" y="3228945"/>
            <a:ext cx="6279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Create a recommender system to predict class label</a:t>
            </a:r>
            <a:endParaRPr lang="en-CA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23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A8E214-E820-4F3F-B00D-CDCFBA8A2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1907177"/>
            <a:ext cx="4650377" cy="2906562"/>
          </a:xfrm>
        </p:spPr>
        <p:txBody>
          <a:bodyPr>
            <a:normAutofit/>
          </a:bodyPr>
          <a:lstStyle/>
          <a:p>
            <a:r>
              <a:rPr lang="en-CA" sz="3600" dirty="0" err="1">
                <a:solidFill>
                  <a:srgbClr val="FFFFFF"/>
                </a:solidFill>
              </a:rPr>
              <a:t>Scotia_Bank.R</a:t>
            </a:r>
            <a:endParaRPr lang="en-CA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DC8C0-157C-4E56-B0B9-AF28C2EE7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dirty="0">
                <a:solidFill>
                  <a:srgbClr val="000000"/>
                </a:solidFill>
              </a:rPr>
              <a:t>Installing the python libraries</a:t>
            </a:r>
          </a:p>
          <a:p>
            <a:pPr marL="720725"/>
            <a:r>
              <a:rPr lang="en-CA" sz="2000" dirty="0" err="1">
                <a:solidFill>
                  <a:srgbClr val="00B0F0"/>
                </a:solidFill>
              </a:rPr>
              <a:t>install.packages</a:t>
            </a:r>
            <a:r>
              <a:rPr lang="en-CA" sz="2000" dirty="0">
                <a:solidFill>
                  <a:srgbClr val="00B0F0"/>
                </a:solidFill>
              </a:rPr>
              <a:t>(c('lattice','ggplot2','randomForest','caret', 'ROSE’)</a:t>
            </a:r>
          </a:p>
          <a:p>
            <a:pPr marL="0" indent="0">
              <a:buNone/>
            </a:pPr>
            <a:r>
              <a:rPr lang="en-CA" sz="2400" dirty="0">
                <a:solidFill>
                  <a:srgbClr val="000000"/>
                </a:solidFill>
              </a:rPr>
              <a:t>Call the library : 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</a:t>
            </a:r>
            <a:r>
              <a:rPr lang="en-US" sz="2000" dirty="0" err="1">
                <a:solidFill>
                  <a:srgbClr val="00B0F0"/>
                </a:solidFill>
              </a:rPr>
              <a:t>dplyr</a:t>
            </a:r>
            <a:r>
              <a:rPr lang="en-US" sz="2000" dirty="0">
                <a:solidFill>
                  <a:srgbClr val="00B0F0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library(lattice)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</a:t>
            </a:r>
            <a:r>
              <a:rPr lang="en-US" sz="2000" dirty="0" err="1">
                <a:solidFill>
                  <a:srgbClr val="00B0F0"/>
                </a:solidFill>
              </a:rPr>
              <a:t>randomForest</a:t>
            </a:r>
            <a:r>
              <a:rPr lang="en-US" sz="2000" dirty="0">
                <a:solidFill>
                  <a:srgbClr val="00B0F0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library(ggplot2)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library(caret)</a:t>
            </a:r>
          </a:p>
          <a:p>
            <a:pPr lvl="1"/>
            <a:r>
              <a:rPr lang="en-CA" sz="2000" dirty="0">
                <a:solidFill>
                  <a:srgbClr val="00B0F0"/>
                </a:solidFill>
              </a:rPr>
              <a:t>library(ROSE)</a:t>
            </a:r>
          </a:p>
        </p:txBody>
      </p:sp>
    </p:spTree>
    <p:extLst>
      <p:ext uri="{BB962C8B-B14F-4D97-AF65-F5344CB8AC3E}">
        <p14:creationId xmlns:p14="http://schemas.microsoft.com/office/powerpoint/2010/main" val="1241041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702E65-5B1D-43D1-A6FF-2800752C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rgbClr val="FFFFFF"/>
                </a:solidFill>
              </a:rPr>
              <a:t>Objectives</a:t>
            </a:r>
            <a:br>
              <a:rPr lang="en-CA" b="1" dirty="0">
                <a:solidFill>
                  <a:srgbClr val="FFFFFF"/>
                </a:solidFill>
              </a:rPr>
            </a:b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4A980-DA63-4EFD-8C14-FE7700C43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154" y="498929"/>
            <a:ext cx="6339839" cy="6163128"/>
          </a:xfrm>
          <a:noFill/>
          <a:ln cap="sq">
            <a:solidFill>
              <a:schemeClr val="accent1">
                <a:alpha val="85000"/>
              </a:schemeClr>
            </a:solidFill>
            <a:round/>
          </a:ln>
          <a:effectLst>
            <a:outerShdw blurRad="50800" dist="38100" dir="13500000" algn="b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Data Normalization :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Noise reduction: To reduce the complexity of the Model 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Data Balancing :Use the balancing technique to produce relevant models and data results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Create the model: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Use Random Forest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Test the model on test data: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Future Work</a:t>
            </a:r>
          </a:p>
          <a:p>
            <a:pPr marL="514350" indent="-514350">
              <a:buFont typeface="+mj-lt"/>
              <a:buAutoNum type="arabicPeriod"/>
            </a:pPr>
            <a:endParaRPr lang="en-US" sz="2200" dirty="0">
              <a:solidFill>
                <a:srgbClr val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6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6B8005-5DAD-446C-A3D4-83DC5EFDE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B5D9F0-7933-40F4-9E0B-E7135DE42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048" y="2506662"/>
            <a:ext cx="10515600" cy="4351338"/>
          </a:xfrm>
        </p:spPr>
        <p:txBody>
          <a:bodyPr/>
          <a:lstStyle/>
          <a:p>
            <a:r>
              <a:rPr lang="en-US" dirty="0"/>
              <a:t>Scaling: 	</a:t>
            </a:r>
            <a:r>
              <a:rPr lang="en-US" sz="2000" dirty="0"/>
              <a:t>Data columns must be normalized to increase the linearity of the model or increase the accuracy of prediction. To address this issue, the </a:t>
            </a:r>
            <a:r>
              <a:rPr lang="en-US" sz="2000" dirty="0" err="1"/>
              <a:t>MonthlyIncome</a:t>
            </a:r>
            <a:r>
              <a:rPr lang="en-US" sz="2000" dirty="0"/>
              <a:t> will be replaced by Log (MonthlyIncome,10) and, age has replaced by (age/10)</a:t>
            </a:r>
          </a:p>
          <a:p>
            <a:r>
              <a:rPr lang="en-US" sz="2000" dirty="0"/>
              <a:t>Following Code, shows the scaling step on this project</a:t>
            </a:r>
          </a:p>
          <a:p>
            <a:pPr marL="720725"/>
            <a:r>
              <a:rPr lang="en-US" sz="1400" dirty="0" err="1"/>
              <a:t>train$MonthlyIncome</a:t>
            </a:r>
            <a:r>
              <a:rPr lang="en-US" sz="1400" dirty="0"/>
              <a:t>=log10(</a:t>
            </a:r>
            <a:r>
              <a:rPr lang="en-US" sz="1400" dirty="0" err="1"/>
              <a:t>train$MonthlyIncome</a:t>
            </a:r>
            <a:r>
              <a:rPr lang="en-US" sz="1400" dirty="0"/>
              <a:t>)</a:t>
            </a:r>
          </a:p>
          <a:p>
            <a:pPr marL="720725"/>
            <a:r>
              <a:rPr lang="en-US" sz="1400" dirty="0" err="1"/>
              <a:t>train$age</a:t>
            </a:r>
            <a:r>
              <a:rPr lang="en-US" sz="1400" dirty="0"/>
              <a:t>= (</a:t>
            </a:r>
            <a:r>
              <a:rPr lang="en-US" sz="1400" dirty="0" err="1"/>
              <a:t>train$age</a:t>
            </a:r>
            <a:r>
              <a:rPr lang="en-US" sz="1400" dirty="0"/>
              <a:t>)/10</a:t>
            </a:r>
            <a:endParaRPr lang="en-CA" sz="1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03052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1071-65F0-483D-81FB-816714C5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310" y="2626714"/>
            <a:ext cx="4916774" cy="3827417"/>
          </a:xfrm>
        </p:spPr>
        <p:txBody>
          <a:bodyPr>
            <a:normAutofit/>
          </a:bodyPr>
          <a:lstStyle/>
          <a:p>
            <a:r>
              <a:rPr lang="en-US" sz="2000" dirty="0"/>
              <a:t>Noise reduction : </a:t>
            </a:r>
          </a:p>
          <a:p>
            <a:pPr algn="just"/>
            <a:r>
              <a:rPr lang="en-US" sz="1600" dirty="0"/>
              <a:t>Hence, classification problems which contain noise are complex problems, accurate solutions are often difficult to achieve. The presence of noise in the data may affect the intrinsic characteristics of a classification problem, as these corruptions could introduce new properties in the problem domain. </a:t>
            </a:r>
          </a:p>
          <a:p>
            <a:pPr algn="just"/>
            <a:r>
              <a:rPr lang="en-US" sz="1600" dirty="0"/>
              <a:t>In this case I eliminated outlier recorded to the separated Database named Noise</a:t>
            </a:r>
            <a:endParaRPr lang="en-CA" sz="1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F7C12A7-D179-4863-9A55-EE9A3ACB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pic>
        <p:nvPicPr>
          <p:cNvPr id="7" name="Picture 6" descr="A close up of a white wall&#10;&#10;Description automatically generated">
            <a:extLst>
              <a:ext uri="{FF2B5EF4-FFF2-40B4-BE49-F238E27FC236}">
                <a16:creationId xmlns:a16="http://schemas.microsoft.com/office/drawing/2014/main" id="{EC6AA8DB-1DE2-49F0-80B4-CC9ECD6E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438" y="2733802"/>
            <a:ext cx="5430302" cy="374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54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F7C12A7-D179-4863-9A55-EE9A3ACB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01E3940-0FA8-4B53-A8B0-E0DFEA7EF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945" y="2753936"/>
            <a:ext cx="10861812" cy="31239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5" spcCol="36000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age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21.00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41.00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51.00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51.41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61.00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:102.00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RevolvingUtilizationOfUnsecuredLines</a:t>
            </a:r>
            <a:endParaRPr kumimoji="0" lang="en-CA" altLang="en-US" sz="6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:0.00000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Qu.:0.03676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:0.17780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:0.33001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Qu.:0.56619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:2.98453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NumberOfTime30.59DaysPastDueNotWo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rse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0.2931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DebtRatio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:0.000026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Qu.:0.149207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:0.293992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:0.346992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Qu.:0.467168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:1.998765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MonthlyIncome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:1.602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Qu.:3.556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:3.742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:3.733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Qu.:3.921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:6.478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NumberOfOpenCreditLinesAndLoan</a:t>
            </a:r>
            <a:r>
              <a:rPr kumimoji="0" lang="en-CA" altLang="en-US" sz="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5.000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8.000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8.906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Qu.:12.000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Max.   :57.000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NumberOfTimes90DaysLate</a:t>
            </a:r>
            <a:endParaRPr kumimoji="0" lang="en-CA" altLang="en-US" sz="600" b="1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0.1181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NumberRealEstateLoansOrLines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1.000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1.072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2.000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Max.   :32.000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NumberOfTime60.89DaysPastDueNotWorse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0.09573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NumberOfDependents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0.8615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2.0000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:20.0000   </a:t>
            </a:r>
            <a:endParaRPr kumimoji="0" lang="en-CA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658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ECA93-B4A8-4A35-B666-99A5D3F5A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Data Balancing </a:t>
            </a:r>
            <a:br>
              <a:rPr lang="en-US" sz="2800" dirty="0">
                <a:solidFill>
                  <a:srgbClr val="FFFFFF"/>
                </a:solidFill>
              </a:rPr>
            </a:br>
            <a:endParaRPr lang="en-CA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6F4B-8CC9-4900-8315-836CCC98C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680045"/>
            <a:ext cx="10185460" cy="3646864"/>
          </a:xfrm>
        </p:spPr>
        <p:txBody>
          <a:bodyPr>
            <a:normAutofit/>
          </a:bodyPr>
          <a:lstStyle/>
          <a:p>
            <a:r>
              <a:rPr lang="en-US" sz="2000" dirty="0"/>
              <a:t>"Balancing the data" in data mining is similar to the concept of weighting the data in traditional statistics, but there are a number of important differences.</a:t>
            </a:r>
            <a:endParaRPr lang="en-CA" sz="2000" dirty="0">
              <a:highlight>
                <a:srgbClr val="FFFF00"/>
              </a:highlight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8E15DE4-4211-4D5C-819D-1EA4979D75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930186"/>
              </p:ext>
            </p:extLst>
          </p:nvPr>
        </p:nvGraphicFramePr>
        <p:xfrm>
          <a:off x="351912" y="4317206"/>
          <a:ext cx="5320145" cy="1714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35484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A7899-7790-4BBF-B0E3-9C0B3E1C1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dirty="0">
                <a:solidFill>
                  <a:srgbClr val="FFFFFF"/>
                </a:solidFill>
              </a:rPr>
              <a:t>Under sampling VS Over Sampling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C5C8AAC-8D6E-464E-AE7A-B3141EC79749}"/>
              </a:ext>
            </a:extLst>
          </p:cNvPr>
          <p:cNvSpPr/>
          <p:nvPr/>
        </p:nvSpPr>
        <p:spPr>
          <a:xfrm>
            <a:off x="355601" y="2726227"/>
            <a:ext cx="5597236" cy="2224464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Over 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Confusion matrix: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       0                1        </a:t>
            </a:r>
            <a:r>
              <a:rPr lang="en-CA" dirty="0" err="1"/>
              <a:t>class.error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0   103603  3192      2.988904e-02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1    4            93201    4.291615e-05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Accuracy : 0.9816131</a:t>
            </a:r>
          </a:p>
          <a:p>
            <a:endParaRPr lang="en-CA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01107EC-6488-4C5E-BCE1-A68C38452C3F}"/>
              </a:ext>
            </a:extLst>
          </p:cNvPr>
          <p:cNvSpPr/>
          <p:nvPr/>
        </p:nvSpPr>
        <p:spPr>
          <a:xfrm>
            <a:off x="6238859" y="2726226"/>
            <a:ext cx="5597236" cy="238148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Under 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Confusion matrix: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       0            1         </a:t>
            </a:r>
            <a:r>
              <a:rPr lang="en-CA" dirty="0" err="1"/>
              <a:t>class.error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0   30332    1719   0.05363327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1    4316     3633   0.54296138</a:t>
            </a: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74F948-5FD9-4381-A28F-B5E6D1B89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4674429"/>
            <a:ext cx="2160000" cy="185903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C7185D-0DD9-4636-9BAE-98B6BF88D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27" y="4716605"/>
            <a:ext cx="2160000" cy="185903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1F336D-28A2-4C33-B2F2-59F925265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671" y="4646179"/>
            <a:ext cx="2160000" cy="186376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6756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790</Words>
  <Application>Microsoft Office PowerPoint</Application>
  <PresentationFormat>Widescreen</PresentationFormat>
  <Paragraphs>179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Lucida Console</vt:lpstr>
      <vt:lpstr>Times New Roman</vt:lpstr>
      <vt:lpstr>Wingdings</vt:lpstr>
      <vt:lpstr>Office Theme</vt:lpstr>
      <vt:lpstr>PowerPoint Presentation</vt:lpstr>
      <vt:lpstr>Scotia Bank  Prediction Model : </vt:lpstr>
      <vt:lpstr>Scotia_Bank.R</vt:lpstr>
      <vt:lpstr>Objectives </vt:lpstr>
      <vt:lpstr>Data Normalization :</vt:lpstr>
      <vt:lpstr>Data Normalization :</vt:lpstr>
      <vt:lpstr>Data Normalization :</vt:lpstr>
      <vt:lpstr>Data Balancing  </vt:lpstr>
      <vt:lpstr>Under sampling VS Over Sampling</vt:lpstr>
      <vt:lpstr>Test data preparation</vt:lpstr>
      <vt:lpstr>Future work:</vt:lpstr>
      <vt:lpstr>Thank you for the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25</cp:revision>
  <dcterms:created xsi:type="dcterms:W3CDTF">2018-11-12T05:51:37Z</dcterms:created>
  <dcterms:modified xsi:type="dcterms:W3CDTF">2018-12-01T06:04:55Z</dcterms:modified>
</cp:coreProperties>
</file>